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EB Garamon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BGaramond-bold.fntdata"/><Relationship Id="rId23" Type="http://schemas.openxmlformats.org/officeDocument/2006/relationships/font" Target="fonts/EBGaramo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-boldItalic.fntdata"/><Relationship Id="rId25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c0c7a9d03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c0c7a9d03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565664a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565664a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60fd1ba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60fd1ba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b36a8f8d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b36a8f8d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3ff0761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3ff0761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system is not in demand of phosphorous indicating that N is the limiting nutrient in these systems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demonstrates an increased demand for phosphorous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greater demand for simple carbohydrates, which are important nutrients for this enzyme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e70b1a15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e70b1a15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60fd1bad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60fd1bad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7721eb4a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7721eb4a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6f240334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6f240334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c0c7a9d03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c0c7a9d03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7721eb4a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7721eb4a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b36a8f8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b36a8f8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6f240334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6f240334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6f240334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6f240334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9b2662c4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9b2662c4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6f240334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6f240334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25400" y="884900"/>
            <a:ext cx="8102400" cy="24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275"/>
              <a:buFont typeface="Arial"/>
              <a:buNone/>
            </a:pPr>
            <a:r>
              <a:rPr lang="en" sz="3633">
                <a:latin typeface="EB Garamond"/>
                <a:ea typeface="EB Garamond"/>
                <a:cs typeface="EB Garamond"/>
                <a:sym typeface="EB Garamond"/>
              </a:rPr>
              <a:t>Long-term Warming and Nitrogen Deposition Drive Changes in </a:t>
            </a:r>
            <a:r>
              <a:rPr lang="en" sz="3633">
                <a:latin typeface="EB Garamond"/>
                <a:ea typeface="EB Garamond"/>
                <a:cs typeface="EB Garamond"/>
                <a:sym typeface="EB Garamond"/>
              </a:rPr>
              <a:t>Enzyme</a:t>
            </a:r>
            <a:r>
              <a:rPr lang="en" sz="3633">
                <a:latin typeface="EB Garamond"/>
                <a:ea typeface="EB Garamond"/>
                <a:cs typeface="EB Garamond"/>
                <a:sym typeface="EB Garamond"/>
              </a:rPr>
              <a:t> Activity</a:t>
            </a:r>
            <a:endParaRPr sz="3633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1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6300" y="2571750"/>
            <a:ext cx="8548200" cy="5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Anabel Evans​</a:t>
            </a:r>
            <a:endParaRPr sz="2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METHODOLOGY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017725"/>
            <a:ext cx="4317300" cy="3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Enzymes: </a:t>
            </a:r>
            <a:endParaRPr b="1"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Cellobiohydrolase (CBH)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: degrades cellulose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b="1" lang="en" sz="1400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β-D- glucosidase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lang="en" sz="1400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(BG)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Degrades glucose bond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b="1" lang="en" sz="1400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N-acetyl-β-D-glucosidase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lang="en" sz="1400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(NAG)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: degrades chitin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b="1" lang="en" sz="1400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Acid Phosphatase (PHOS)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extracts phosphates from soil proteins 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Fluorometric enzyme assay used to measure microbial  enzyme activity 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These units were then used to calculate final activity in </a:t>
            </a:r>
            <a:r>
              <a:rPr lang="en" sz="1200">
                <a:solidFill>
                  <a:srgbClr val="202124"/>
                </a:solidFill>
              </a:rPr>
              <a:t>μ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mols/g*hr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325" y="517025"/>
            <a:ext cx="4247279" cy="318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RESULTS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64700" y="784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Average of the activity of all four enzymes in </a:t>
            </a:r>
            <a:r>
              <a:rPr b="1" lang="en" sz="1200">
                <a:solidFill>
                  <a:srgbClr val="202124"/>
                </a:solidFill>
                <a:latin typeface="EB Garamond"/>
                <a:ea typeface="EB Garamond"/>
                <a:cs typeface="EB Garamond"/>
                <a:sym typeface="EB Garamond"/>
              </a:rPr>
              <a:t>μ</a:t>
            </a: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mols/g*hr</a:t>
            </a:r>
            <a:endParaRPr b="1"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6363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6363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6363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6363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6363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6363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6363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6363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6363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6363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6363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624" y="1181526"/>
            <a:ext cx="5332750" cy="387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RESULTS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971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4"/>
          <p:cNvSpPr txBox="1"/>
          <p:nvPr/>
        </p:nvSpPr>
        <p:spPr>
          <a:xfrm>
            <a:off x="97225" y="1132475"/>
            <a:ext cx="433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EB Garamond"/>
                <a:ea typeface="EB Garamond"/>
                <a:cs typeface="EB Garamond"/>
                <a:sym typeface="EB Garamond"/>
              </a:rPr>
              <a:t>CBH</a:t>
            </a:r>
            <a:endParaRPr u="sng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Least activity overall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9" name="Google Shape;129;p24"/>
          <p:cNvSpPr txBox="1"/>
          <p:nvPr/>
        </p:nvSpPr>
        <p:spPr>
          <a:xfrm>
            <a:off x="4492750" y="1175375"/>
            <a:ext cx="465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EB Garamond"/>
                <a:ea typeface="EB Garamond"/>
                <a:cs typeface="EB Garamond"/>
                <a:sym typeface="EB Garamond"/>
              </a:rPr>
              <a:t>NAG</a:t>
            </a:r>
            <a:endParaRPr u="sng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Greatest activity overall with minimal variation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50" y="1748081"/>
            <a:ext cx="4335600" cy="314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766413"/>
            <a:ext cx="4335600" cy="311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RESULTS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971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/>
        </p:nvSpPr>
        <p:spPr>
          <a:xfrm>
            <a:off x="206826" y="1062600"/>
            <a:ext cx="309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EB Garamond"/>
                <a:ea typeface="EB Garamond"/>
                <a:cs typeface="EB Garamond"/>
                <a:sym typeface="EB Garamond"/>
              </a:rPr>
              <a:t>BG</a:t>
            </a:r>
            <a:endParaRPr u="sng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Responded most to all three treatments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4728749" y="1062600"/>
            <a:ext cx="421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EB Garamond"/>
                <a:ea typeface="EB Garamond"/>
                <a:cs typeface="EB Garamond"/>
                <a:sym typeface="EB Garamond"/>
              </a:rPr>
              <a:t>PHOS</a:t>
            </a:r>
            <a:endParaRPr u="sng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Increased with warming and decreased with N deposition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25" y="1603700"/>
            <a:ext cx="4167405" cy="314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6950" y="1603700"/>
            <a:ext cx="4316501" cy="318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DISCUSSION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EEA response to treatment varied amongst enzymes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Each enzyme plays a different role in nutrient cycling in the broader ecosystem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oil C, P, and the pH may influence variation in enzyme activity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NAG degrades some of the most persistent compounds in the environment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ow PHOS activity with nitrogen deposition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ncrease of PHOS with warming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ncrease of BG with warming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DISCUSSION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41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oot and mycelial presence could also have an effect on enzyme activity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●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Mycorrhizal colonization rates in the same soils: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decline under warming and nitrogen addition alone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significantly increase when soils are warmed and fertilized simultaneously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CONCLUSION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Hypothesis </a:t>
            </a:r>
            <a:endParaRPr b="1"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upported: 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nitrogen deposition seemed to reduce enzyme activity to the largest degree for CBH, NAG, and 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PHOS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NAG and CBH decreased with warming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not supported: 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BG and PHOS 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increased with warming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●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 combination of warming and Nitrogen  had an antagonistic effect on EEA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Future Work:</a:t>
            </a:r>
            <a:endParaRPr b="1"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Assess soil conditions as a factor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CITATIONS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170700" y="1103800"/>
            <a:ext cx="8661600" cy="3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Allison, S.D., Wallenstein, M.D., Bradford, M.A., (2010b). Soil-carbon response to warming dependent on microbial physiology.       </a:t>
            </a:r>
            <a:r>
              <a:rPr i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Nature Geoscience</a:t>
            </a: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, (3), </a:t>
            </a: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336-340</a:t>
            </a: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Carreiro, M.M., Sinsabaugh, R.L., Repert, D.A., Parkhurst, D.F., (2000). Microbial enzyme shifts explain litter decay responses to  simulated nitrogen deposition. </a:t>
            </a:r>
            <a:r>
              <a:rPr i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Ecology</a:t>
            </a: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(81), 2359-2365.</a:t>
            </a:r>
            <a:endParaRPr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Contosta, A., Frey, S., Cooper, A., (2011). Seasonal dynamics of soil respiration and N mineralization in chronically warmed and fertilized soils. </a:t>
            </a:r>
            <a:r>
              <a:rPr i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Ecosphere </a:t>
            </a: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 art36.</a:t>
            </a:r>
            <a:endParaRPr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Peterjohn, W.T., Melillo, J.M., Steudler, P.A., Newkirk, K.M., Bowles, F.P., Aber, J.D., (1994). Response of trace gas fluxes and N availability to experimentally elevated soil temperatures. </a:t>
            </a:r>
            <a:r>
              <a:rPr i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Ecological Applications</a:t>
            </a: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, (4), 617-625.</a:t>
            </a:r>
            <a:endParaRPr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Talbot, J.M., Treseder, K.K., (2012). Interactions among lignin, cellulose, and nitrogen drive litter chemistry–decay relationships. </a:t>
            </a:r>
            <a:r>
              <a:rPr i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Ecology</a:t>
            </a: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, 93(2), 345–354</a:t>
            </a:r>
            <a:endParaRPr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Wallenstein, M.D., McMahon, S.K., Svhimel, J.P., (2009). Seasonal variation in enzyme activities and temperature sensitivities in Arctic tundra soils. </a:t>
            </a:r>
            <a:r>
              <a:rPr i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Global Change Biology</a:t>
            </a: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, (15), 28-38.</a:t>
            </a:r>
            <a:endParaRPr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Whalen, E. D., Smith, R. G., Grandy, A. S., &amp; Frey, S. D. (2018). Manganese limitation as a mechanism for reduced decomposition in soils under atmospheric nitrogen deposition. </a:t>
            </a:r>
            <a:r>
              <a:rPr i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Elsevier</a:t>
            </a: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, </a:t>
            </a:r>
            <a:r>
              <a:rPr i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Soil Biology and Biochemistry </a:t>
            </a: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(127), 252-263. </a:t>
            </a:r>
            <a:endParaRPr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INTRODUCTION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017725"/>
            <a:ext cx="8356800" cy="39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Anthropogenic activities disrupt the natural environment:</a:t>
            </a:r>
            <a:endParaRPr b="1"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projected warming between 2 °C and 6 °C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release greenhouse gases: CO</a:t>
            </a:r>
            <a:r>
              <a:rPr baseline="-25000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, CH</a:t>
            </a:r>
            <a:r>
              <a:rPr baseline="-25000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4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, NO</a:t>
            </a:r>
            <a:r>
              <a:rPr baseline="-25000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, H</a:t>
            </a:r>
            <a:r>
              <a:rPr baseline="-25000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O, and O</a:t>
            </a:r>
            <a:r>
              <a:rPr baseline="-25000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increase in atmospheric temperature increases soil temperature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Carbon:</a:t>
            </a:r>
            <a:endParaRPr b="1"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gives soils structure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increases productivity by creating diverse habitat for microbes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Soil Organic Matter:</a:t>
            </a:r>
            <a:endParaRPr b="1"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healthy SOM is paramount to healthy plant growth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maintained through decomposition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INTRODUCTION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017725"/>
            <a:ext cx="4338600" cy="3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Microbes decompose (SOM):</a:t>
            </a:r>
            <a:endParaRPr b="1" sz="14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B Garamond"/>
              <a:buChar char="○"/>
            </a:pPr>
            <a:r>
              <a:rPr lang="en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soil carbon cycle</a:t>
            </a:r>
            <a:endParaRPr sz="14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makes </a:t>
            </a:r>
            <a:r>
              <a:rPr lang="en" sz="14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nutrients </a:t>
            </a:r>
            <a:r>
              <a:rPr lang="en" sz="14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readily available for plant use</a:t>
            </a:r>
            <a:endParaRPr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1371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Enzymes:</a:t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atalyze reactions in the soil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rovide energy for microbes</a:t>
            </a:r>
            <a:endParaRPr sz="14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300" y="402500"/>
            <a:ext cx="4338500" cy="43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REVIEW OF LITERATURE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655950" y="1474925"/>
            <a:ext cx="7832100" cy="37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Soil warming:</a:t>
            </a:r>
            <a:endParaRPr b="1"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reduce substrate availability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reduced soil moisture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decline in rate of plant growth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 the short term, microbe activity, through the rate of soil enzyme activity, increases with warming</a:t>
            </a: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(Wallenstein et al 2009)</a:t>
            </a:r>
            <a:endParaRPr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 the long-term, as warming increases, enzyme activity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will 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decline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(Allison et al 2010b)</a:t>
            </a:r>
            <a:endParaRPr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REVIEW OF LITERATURE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858000" y="1460500"/>
            <a:ext cx="7428000" cy="34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Nitrogen Deposition: </a:t>
            </a:r>
            <a:r>
              <a:rPr b="1"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b="1"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limits soil nutrients for terrestrial ecosystems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ncreased deposition correlates to warming soils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 deposition suppresses enzyme activity in lea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 litter and lignin decomposition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(Whalen et al 2018), (Carreiro et al 2000), and (Talbot et al 2012)</a:t>
            </a:r>
            <a:endParaRPr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HYPOTHESIS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71500" y="1447800"/>
            <a:ext cx="8520600" cy="14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Soil m</a:t>
            </a:r>
            <a:r>
              <a:rPr lang="en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icrobial</a:t>
            </a:r>
            <a:r>
              <a:rPr lang="en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enzyme activity decreases as a result of both soil warming and increased </a:t>
            </a:r>
            <a:r>
              <a:rPr lang="en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nitrogen </a:t>
            </a:r>
            <a:r>
              <a:rPr lang="en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deposition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METHODOLOGY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017725"/>
            <a:ext cx="4489800" cy="3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Site Description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: Prospect Hill Tract of the Harvard Forest Long Term Ecological Research Site in Massachusetts, USA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even-aged, mixed hardwoods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Soil type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: fine, loamy and mixed 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mesic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Climate</a:t>
            </a:r>
            <a:endParaRPr b="1"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Annual temperature: 7 °C (Contosta et 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.)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Summer: high of 32 °C  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Winter: low of -25 °C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Average total precipitation: 1100mm (Boose et al. 2002)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050" y="1014050"/>
            <a:ext cx="4046675" cy="311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METHODOLOGY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Buried heating cables:</a:t>
            </a:r>
            <a:endParaRPr b="1"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10 cm depth below the soil surface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spaced 20 c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Nitrogen added to the plots as liquid 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ammonium nitrate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Factorial treatment structure:</a:t>
            </a:r>
            <a:endParaRPr b="1"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above ambient soil conditions for 14 years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+5 °C warming, +50 kg N ha</a:t>
            </a:r>
            <a:r>
              <a:rPr baseline="30000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-1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year</a:t>
            </a:r>
            <a:r>
              <a:rPr baseline="30000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-1</a:t>
            </a:r>
            <a:r>
              <a:rPr baseline="30000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700" y="733150"/>
            <a:ext cx="4750674" cy="31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METHODOLOGY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207000"/>
            <a:ext cx="5711100" cy="33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SWaN experiment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: 23 plots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6 controls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5 heated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6 nitrogen addition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6 heated with nitrogen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</a:pPr>
            <a:r>
              <a:rPr b="1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Collection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: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rganic horizon sampled 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 a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10 x 10 cm area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mineral horizon sampled to a depth of 20 cm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amples were stored at 4</a:t>
            </a:r>
            <a:r>
              <a:rPr baseline="30000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amples sieved: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</a:pP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rocks, roots, and other organic debris &gt; 2 mm removed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tored at -80</a:t>
            </a:r>
            <a:r>
              <a:rPr baseline="30000"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o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 until soil enzyme assay was performed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850" y="286525"/>
            <a:ext cx="3858795" cy="289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